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58" r:id="rId6"/>
    <p:sldId id="261" r:id="rId7"/>
    <p:sldId id="268" r:id="rId8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E0E3"/>
    <a:srgbClr val="FF0000"/>
    <a:srgbClr val="8AAF06"/>
    <a:srgbClr val="4F9999"/>
    <a:srgbClr val="199999"/>
    <a:srgbClr val="198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0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64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86EB7E7-251F-41CF-89C4-C6CBC605E650}" type="datetimeFigureOut">
              <a:rPr lang="pl-PL"/>
              <a:pPr>
                <a:defRPr/>
              </a:pPr>
              <a:t>13.10.2021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856E177-0FEF-44BB-AE2E-82C0F8B5D4A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263775"/>
            <a:ext cx="7772400" cy="1470025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19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41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30275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30275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891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54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320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62202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5103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552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678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678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917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754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58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76200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9240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4195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828800" y="12985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4740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6254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9510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pic>
        <p:nvPicPr>
          <p:cNvPr id="1028" name="Obraz 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63500"/>
            <a:ext cx="4283075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D3D943"/>
          </a:solidFill>
          <a:latin typeface="Century Gothic" panose="020B0502020202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D3D943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468313" y="2781300"/>
            <a:ext cx="7772400" cy="1470025"/>
          </a:xfrm>
        </p:spPr>
        <p:txBody>
          <a:bodyPr/>
          <a:lstStyle/>
          <a:p>
            <a:r>
              <a:rPr lang="pl-PL" altLang="pl-PL" sz="6600" b="0" smtClean="0">
                <a:latin typeface="Calibri Light" panose="020F0302020204030204" pitchFamily="34" charset="0"/>
              </a:rPr>
              <a:t>MNIEJ SOLI, PROSZĘ</a:t>
            </a:r>
          </a:p>
        </p:txBody>
      </p:sp>
      <p:sp>
        <p:nvSpPr>
          <p:cNvPr id="3075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altLang="pl-PL" smtClean="0">
              <a:solidFill>
                <a:srgbClr val="898989"/>
              </a:solidFill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13" y="4162706"/>
            <a:ext cx="4320000" cy="17533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0" smtClean="0">
                <a:latin typeface="Calibri Light" panose="020F0302020204030204" pitchFamily="34" charset="0"/>
              </a:rPr>
              <a:t>SÓL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/>
              <a:t>Kiedyś – niezbędna jako konserwant. </a:t>
            </a:r>
          </a:p>
          <a:p>
            <a:r>
              <a:rPr lang="pl-PL" altLang="pl-PL" sz="2000" dirty="0" smtClean="0"/>
              <a:t>Obecnie – popularna przyprawa, dodawana prawie do wszystkich produktów spożywczych i potraw. </a:t>
            </a:r>
          </a:p>
          <a:p>
            <a:r>
              <a:rPr lang="pl-PL" altLang="pl-PL" sz="2000" dirty="0" smtClean="0"/>
              <a:t>Jej niezauważalna, a stała obecność w diecie sprawia, że niesłone znaczy dla nas niesmaczne. </a:t>
            </a:r>
          </a:p>
          <a:p>
            <a:r>
              <a:rPr lang="pl-PL" altLang="pl-PL" sz="2000" dirty="0" smtClean="0"/>
              <a:t>Potrzebna w organizmie, jednak jej ''przedawkowanie'' może słono kosztować.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4000" b="0" smtClean="0">
                <a:latin typeface="Calibri Light" panose="020F0302020204030204" pitchFamily="34" charset="0"/>
              </a:rPr>
              <a:t>CZY SÓL JEST POTRZEBNA </a:t>
            </a:r>
            <a:br>
              <a:rPr lang="pl-PL" altLang="pl-PL" sz="4000" b="0" smtClean="0">
                <a:latin typeface="Calibri Light" panose="020F0302020204030204" pitchFamily="34" charset="0"/>
              </a:rPr>
            </a:br>
            <a:r>
              <a:rPr lang="pl-PL" altLang="pl-PL" sz="4000" b="0" smtClean="0">
                <a:latin typeface="Calibri Light" panose="020F0302020204030204" pitchFamily="34" charset="0"/>
              </a:rPr>
              <a:t>W DIECIE DZIECKA?</a:t>
            </a:r>
          </a:p>
        </p:txBody>
      </p:sp>
      <p:sp>
        <p:nvSpPr>
          <p:cNvPr id="512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000" dirty="0" smtClean="0"/>
              <a:t>Sól zawiera sód, który jest bardzo ważny dla organizmu:</a:t>
            </a:r>
          </a:p>
          <a:p>
            <a:pPr>
              <a:defRPr/>
            </a:pPr>
            <a:r>
              <a:rPr lang="pl-PL" altLang="pl-PL" sz="2000" dirty="0" smtClean="0"/>
              <a:t>pomaga w utrzymaniu wapnia i innych pierwiastków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w </a:t>
            </a:r>
            <a:r>
              <a:rPr lang="pl-PL" altLang="pl-PL" sz="2000" dirty="0" smtClean="0"/>
              <a:t>postaci rozpuszczonej w surowicy krwi, </a:t>
            </a:r>
          </a:p>
          <a:p>
            <a:pPr>
              <a:defRPr/>
            </a:pPr>
            <a:r>
              <a:rPr lang="pl-PL" altLang="pl-PL" sz="2000" dirty="0" smtClean="0"/>
              <a:t>jest konieczny do wytwarzania kwasu solnego w żołądku,</a:t>
            </a:r>
          </a:p>
          <a:p>
            <a:pPr>
              <a:defRPr/>
            </a:pPr>
            <a:r>
              <a:rPr lang="pl-PL" altLang="pl-PL" sz="2000" dirty="0" smtClean="0"/>
              <a:t>razem z potasem reguluje skurcze mięśni i przekazywanie sygnałów nerwowych, </a:t>
            </a:r>
          </a:p>
          <a:p>
            <a:pPr>
              <a:defRPr/>
            </a:pPr>
            <a:r>
              <a:rPr lang="pl-PL" altLang="pl-PL" sz="2000" dirty="0" smtClean="0"/>
              <a:t>zapewnia równowagę wodną w organizmie.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altLang="pl-PL" sz="2000" dirty="0" smtClean="0"/>
              <a:t>Aby wymienione procesy przebiegały prawidłowo, dziecku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w </a:t>
            </a:r>
            <a:r>
              <a:rPr lang="pl-PL" altLang="pl-PL" sz="2000" dirty="0" smtClean="0"/>
              <a:t>wieku powyżej 4 lat potrzeba zaledwie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ok</a:t>
            </a:r>
            <a:r>
              <a:rPr lang="pl-PL" altLang="pl-PL" sz="2000" dirty="0" smtClean="0"/>
              <a:t>. 500 mg sodu dziennie.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0" smtClean="0">
                <a:latin typeface="Calibri Light" panose="020F0302020204030204" pitchFamily="34" charset="0"/>
              </a:rPr>
              <a:t>ILE SODU JEST W SOLI?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pl-PL" altLang="pl-PL" sz="2000" dirty="0" smtClean="0"/>
              <a:t>1 płaska łyżeczka soli dostarcza 200 mg sodu. </a:t>
            </a:r>
          </a:p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pl-PL" altLang="pl-PL" sz="2000" dirty="0" smtClean="0"/>
              <a:t>Zawartość sodu w wybranych produktach:</a:t>
            </a:r>
          </a:p>
          <a:p>
            <a:pPr>
              <a:lnSpc>
                <a:spcPct val="90000"/>
              </a:lnSpc>
              <a:defRPr/>
            </a:pPr>
            <a:r>
              <a:rPr lang="pl-PL" altLang="pl-PL" sz="2000" dirty="0" smtClean="0"/>
              <a:t>pieczywo wszystkich rodzajów: 550 mg w 100 g,</a:t>
            </a:r>
          </a:p>
          <a:p>
            <a:pPr>
              <a:lnSpc>
                <a:spcPct val="90000"/>
              </a:lnSpc>
              <a:defRPr/>
            </a:pPr>
            <a:r>
              <a:rPr lang="pl-PL" altLang="pl-PL" sz="2000" dirty="0" smtClean="0"/>
              <a:t>płatki kukurydziane: 1110 mg w 100 g,</a:t>
            </a:r>
          </a:p>
          <a:p>
            <a:pPr>
              <a:lnSpc>
                <a:spcPct val="90000"/>
              </a:lnSpc>
              <a:defRPr/>
            </a:pPr>
            <a:r>
              <a:rPr lang="pl-PL" altLang="pl-PL" sz="2000" dirty="0" smtClean="0"/>
              <a:t>chipsy: 1070 mg w 100 g,</a:t>
            </a:r>
          </a:p>
          <a:p>
            <a:pPr>
              <a:lnSpc>
                <a:spcPct val="90000"/>
              </a:lnSpc>
              <a:defRPr/>
            </a:pPr>
            <a:r>
              <a:rPr lang="pl-PL" altLang="pl-PL" sz="2000" dirty="0" smtClean="0"/>
              <a:t>orzeszki ziemne solone i prażone: 400 mg w 100 g,</a:t>
            </a:r>
          </a:p>
          <a:p>
            <a:pPr>
              <a:lnSpc>
                <a:spcPct val="90000"/>
              </a:lnSpc>
              <a:defRPr/>
            </a:pPr>
            <a:r>
              <a:rPr lang="pl-PL" altLang="pl-PL" sz="2000" dirty="0" smtClean="0"/>
              <a:t>polędwica sopocka: 748 mg w 100 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0" smtClean="0">
                <a:latin typeface="Calibri Light" panose="020F0302020204030204" pitchFamily="34" charset="0"/>
              </a:rPr>
              <a:t>UKRYTA SÓL</a:t>
            </a:r>
          </a:p>
        </p:txBody>
      </p:sp>
      <p:sp>
        <p:nvSpPr>
          <p:cNvPr id="717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dirty="0" smtClean="0"/>
              <a:t>Najczęściej w diecie, zarówno dorosłych jak i dzieci, sodu, a także soli jest znacznie więcej, niż zalecają lekarze i dietetycy.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dirty="0" smtClean="0"/>
              <a:t>Podobnie jak cukier, sól dostaje się do naszego organizmu z niezliczonych, ''ukrytych'' źródeł.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altLang="pl-PL" sz="2000" dirty="0" smtClean="0"/>
              <a:t>Sól stosowana jest do konserwacji wielu wyrobów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i </a:t>
            </a:r>
            <a:r>
              <a:rPr lang="pl-PL" altLang="pl-PL" sz="2000" dirty="0" smtClean="0"/>
              <a:t>często w tych produktach występuje w bardzo dużym stężeniu.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0" smtClean="0">
                <a:latin typeface="Calibri Light" panose="020F0302020204030204" pitchFamily="34" charset="0"/>
              </a:rPr>
              <a:t>SŁONE SKUTKI</a:t>
            </a:r>
          </a:p>
        </p:txBody>
      </p:sp>
      <p:sp>
        <p:nvSpPr>
          <p:cNvPr id="819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/>
              <a:t>Nadmierna konsumpcja soli prowadzi do przewlekłego zatrucia organizmu, czego skutkiem są np. wylewy krwi do mózgu i zawały serca, wiele przewlekłych chorób cywilizacyjnych, takich jak: nadciśnienie, choroba wieńcowa, zaburzenia pracy nerek, choroby nowotworowe. </a:t>
            </a:r>
          </a:p>
          <a:p>
            <a:r>
              <a:rPr lang="pl-PL" altLang="pl-PL" sz="2000" dirty="0" smtClean="0"/>
              <a:t>Schorzenia te są charakterystyczne dla wieku dorosłego, jednak coraz częściej zaczynają się </a:t>
            </a:r>
            <a:r>
              <a:rPr lang="pl-PL" altLang="pl-PL" sz="2000" dirty="0" smtClean="0"/>
              <a:t/>
            </a:r>
            <a:br>
              <a:rPr lang="pl-PL" altLang="pl-PL" sz="2000" dirty="0" smtClean="0"/>
            </a:br>
            <a:r>
              <a:rPr lang="pl-PL" altLang="pl-PL" sz="2000" dirty="0" smtClean="0"/>
              <a:t>w </a:t>
            </a:r>
            <a:r>
              <a:rPr lang="pl-PL" altLang="pl-PL" sz="2000" dirty="0" smtClean="0"/>
              <a:t>dzieciństwie.</a:t>
            </a:r>
          </a:p>
          <a:p>
            <a:r>
              <a:rPr lang="pl-PL" altLang="pl-PL" sz="2000" dirty="0" smtClean="0"/>
              <a:t>Duże spożycie soli powoduje też zwiększone wydalanie wapnia, co może prowadzić do osteoporozy w późniejszym wieku.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97" b="6274"/>
          <a:stretch>
            <a:fillRect/>
          </a:stretch>
        </p:blipFill>
        <p:spPr bwMode="auto">
          <a:xfrm>
            <a:off x="4824413" y="4797425"/>
            <a:ext cx="4319587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b="0" smtClean="0">
                <a:latin typeface="Calibri Light" panose="020F0302020204030204" pitchFamily="34" charset="0"/>
              </a:rPr>
              <a:t>JAK OGRANICZYĆ SÓL?</a:t>
            </a:r>
          </a:p>
        </p:txBody>
      </p:sp>
      <p:sp>
        <p:nvSpPr>
          <p:cNvPr id="922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altLang="pl-PL" sz="2000" dirty="0" smtClean="0"/>
              <a:t>Do przyprawiania potraw zamiast soli lepiej używać ziół przyprawowych - właściwie przyprawione potrawy to charakterystyczna cecha dobrej kuchni (również dziecięcej).</a:t>
            </a:r>
          </a:p>
          <a:p>
            <a:r>
              <a:rPr lang="pl-PL" altLang="pl-PL" sz="2000" dirty="0" smtClean="0"/>
              <a:t>W żywieniu dzieci należy unikać potraw konserwowych, wędzonych, wędlin, ostrych serów, dań gotowych.</a:t>
            </a:r>
          </a:p>
          <a:p>
            <a:r>
              <a:rPr lang="pl-PL" altLang="pl-PL" sz="2000" dirty="0" smtClean="0"/>
              <a:t>Przed podaniem dziecku nowego produktu, należy sprawdzić zawartość soli.</a:t>
            </a:r>
          </a:p>
          <a:p>
            <a:r>
              <a:rPr lang="pl-PL" altLang="pl-PL" sz="2000" dirty="0" smtClean="0"/>
              <a:t>Warto pamiętać, że gusty żywieniowe </a:t>
            </a:r>
            <a:br>
              <a:rPr lang="pl-PL" altLang="pl-PL" sz="2000" dirty="0" smtClean="0"/>
            </a:br>
            <a:r>
              <a:rPr lang="pl-PL" altLang="pl-PL" sz="2000" dirty="0" smtClean="0"/>
              <a:t>kształtują się już w dzieciństwie, </a:t>
            </a:r>
            <a:br>
              <a:rPr lang="pl-PL" altLang="pl-PL" sz="2000" dirty="0" smtClean="0"/>
            </a:br>
            <a:r>
              <a:rPr lang="pl-PL" altLang="pl-PL" sz="2000" dirty="0" smtClean="0"/>
              <a:t>zatem soli stosujmy jak najmniej!</a:t>
            </a:r>
            <a:endParaRPr lang="pl-PL" altLang="pl-PL" sz="20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JWW_bank_scenariuszy">
  <a:themeElements>
    <a:clrScheme name="Niestandardowy 1">
      <a:dk1>
        <a:sysClr val="windowText" lastClr="000000"/>
      </a:dk1>
      <a:lt1>
        <a:sysClr val="window" lastClr="FFFFFF"/>
      </a:lt1>
      <a:dk2>
        <a:srgbClr val="97D5EA"/>
      </a:dk2>
      <a:lt2>
        <a:srgbClr val="D3D943"/>
      </a:lt2>
      <a:accent1>
        <a:srgbClr val="97D5EA"/>
      </a:accent1>
      <a:accent2>
        <a:srgbClr val="FF0000"/>
      </a:accent2>
      <a:accent3>
        <a:srgbClr val="D3D943"/>
      </a:accent3>
      <a:accent4>
        <a:srgbClr val="EA6A9D"/>
      </a:accent4>
      <a:accent5>
        <a:srgbClr val="FFE93F"/>
      </a:accent5>
      <a:accent6>
        <a:srgbClr val="FF9900"/>
      </a:accent6>
      <a:hlink>
        <a:srgbClr val="47A4AB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ZJWW_bank_scenariuszy" id="{43617181-02BE-4571-A40A-625AE175A0F3}" vid="{017B5344-8B46-4E03-AF26-6DE36BCF3AD2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ZJWW_bank_scenariuszy</Template>
  <TotalTime>472</TotalTime>
  <Words>426</Words>
  <Application>Microsoft Office PowerPoint</Application>
  <PresentationFormat>Pokaz na ekranie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ZJWW_bank_scenariuszy</vt:lpstr>
      <vt:lpstr>MNIEJ SOLI, PROSZĘ</vt:lpstr>
      <vt:lpstr>SÓL</vt:lpstr>
      <vt:lpstr>CZY SÓL JEST POTRZEBNA  W DIECIE DZIECKA?</vt:lpstr>
      <vt:lpstr>ILE SODU JEST W SOLI?</vt:lpstr>
      <vt:lpstr>UKRYTA SÓL</vt:lpstr>
      <vt:lpstr>SŁONE SKUTKI</vt:lpstr>
      <vt:lpstr>JAK OGRANICZYĆ SÓL?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CUKIER</dc:title>
  <dc:creator>fbos</dc:creator>
  <cp:lastModifiedBy>Maria Jakubowska</cp:lastModifiedBy>
  <cp:revision>53</cp:revision>
  <dcterms:modified xsi:type="dcterms:W3CDTF">2021-10-13T15:09:44Z</dcterms:modified>
</cp:coreProperties>
</file>